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191213"/>
          <c:y val="0.0733561"/>
          <c:w val="0.974498"/>
          <c:h val="0.8096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33D47"/>
            </a:solidFill>
            <a:ln w="28575" cap="rnd">
              <a:solidFill>
                <a:srgbClr val="333D47"/>
              </a:solidFill>
              <a:prstDash val="solid"/>
              <a:round/>
            </a:ln>
            <a:effectLst/>
          </c:spPr>
          <c:marker>
            <c:symbol val="circle"/>
            <c:size val="14"/>
            <c:spPr>
              <a:solidFill>
                <a:srgbClr val="333D47"/>
              </a:solidFill>
              <a:ln w="28575" cap="flat">
                <a:solidFill>
                  <a:srgbClr val="333D47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8.000000</c:v>
                </c:pt>
                <c:pt idx="1">
                  <c:v>15.600000</c:v>
                </c:pt>
                <c:pt idx="2">
                  <c:v>34.000000</c:v>
                </c:pt>
                <c:pt idx="3">
                  <c:v>27.700000</c:v>
                </c:pt>
                <c:pt idx="4">
                  <c:v>39.000000</c:v>
                </c:pt>
                <c:pt idx="5">
                  <c:v>40.000000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47B3F9"/>
            </a:solidFill>
            <a:ln w="190500" cap="flat">
              <a:solidFill>
                <a:srgbClr val="47B3F9"/>
              </a:solidFill>
              <a:prstDash val="solid"/>
              <a:bevel/>
            </a:ln>
            <a:effectLst/>
          </c:spPr>
          <c:marker>
            <c:symbol val="circle"/>
            <c:size val="32"/>
            <c:spPr>
              <a:solidFill>
                <a:srgbClr val="47B3F9"/>
              </a:solidFill>
              <a:ln w="28575" cap="flat">
                <a:solidFill>
                  <a:srgbClr val="47B3F9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22.000000</c:v>
                </c:pt>
                <c:pt idx="1">
                  <c:v>40.000000</c:v>
                </c:pt>
                <c:pt idx="2">
                  <c:v>20.000000</c:v>
                </c:pt>
                <c:pt idx="3">
                  <c:v>45.000000</c:v>
                </c:pt>
                <c:pt idx="4">
                  <c:v>25.000000</c:v>
                </c:pt>
                <c:pt idx="5">
                  <c:v>53.800000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4400" u="none">
                <a:solidFill>
                  <a:srgbClr val="7A7A7A"/>
                </a:solidFill>
                <a:latin typeface="Roboto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7A7A7A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04901"/>
          <c:y val="0.137277"/>
          <c:w val="0.972673"/>
          <c:h val="0.6546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33D47"/>
            </a:solidFill>
            <a:ln w="28575" cap="rnd">
              <a:solidFill>
                <a:srgbClr val="333D47"/>
              </a:solidFill>
              <a:prstDash val="solid"/>
              <a:round/>
            </a:ln>
            <a:effectLst/>
          </c:spPr>
          <c:marker>
            <c:symbol val="circle"/>
            <c:size val="14"/>
            <c:spPr>
              <a:solidFill>
                <a:srgbClr val="333D47"/>
              </a:solidFill>
              <a:ln w="28575" cap="flat">
                <a:solidFill>
                  <a:srgbClr val="333D47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8.000000</c:v>
                </c:pt>
                <c:pt idx="1">
                  <c:v>15.600000</c:v>
                </c:pt>
                <c:pt idx="2">
                  <c:v>34.000000</c:v>
                </c:pt>
                <c:pt idx="3">
                  <c:v>27.700000</c:v>
                </c:pt>
                <c:pt idx="4">
                  <c:v>39.000000</c:v>
                </c:pt>
                <c:pt idx="5">
                  <c:v>40.000000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47B3F9"/>
            </a:solidFill>
            <a:ln w="190500" cap="flat">
              <a:solidFill>
                <a:srgbClr val="47B3F9"/>
              </a:solidFill>
              <a:prstDash val="solid"/>
              <a:bevel/>
            </a:ln>
            <a:effectLst/>
          </c:spPr>
          <c:marker>
            <c:symbol val="circle"/>
            <c:size val="32"/>
            <c:spPr>
              <a:solidFill>
                <a:srgbClr val="47B3F9"/>
              </a:solidFill>
              <a:ln w="28575" cap="flat">
                <a:solidFill>
                  <a:srgbClr val="47B3F9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22.000000</c:v>
                </c:pt>
                <c:pt idx="1">
                  <c:v>40.000000</c:v>
                </c:pt>
                <c:pt idx="2">
                  <c:v>20.000000</c:v>
                </c:pt>
                <c:pt idx="3">
                  <c:v>45.000000</c:v>
                </c:pt>
                <c:pt idx="4">
                  <c:v>25.000000</c:v>
                </c:pt>
                <c:pt idx="5">
                  <c:v>53.800000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4400" u="none">
                <a:solidFill>
                  <a:srgbClr val="7A7A7A"/>
                </a:solidFill>
                <a:latin typeface="Roboto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7A7A7A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04901"/>
          <c:y val="0.137277"/>
          <c:w val="0.972673"/>
          <c:h val="0.6546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33D47"/>
            </a:solidFill>
            <a:ln w="28575" cap="rnd">
              <a:solidFill>
                <a:srgbClr val="333D47"/>
              </a:solidFill>
              <a:prstDash val="solid"/>
              <a:round/>
            </a:ln>
            <a:effectLst/>
          </c:spPr>
          <c:marker>
            <c:symbol val="circle"/>
            <c:size val="14"/>
            <c:spPr>
              <a:solidFill>
                <a:srgbClr val="333D47"/>
              </a:solidFill>
              <a:ln w="28575" cap="flat">
                <a:solidFill>
                  <a:srgbClr val="333D47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Sheet1!$B$2:$B$7</c:f>
              <c:numCache>
                <c:ptCount val="6"/>
                <c:pt idx="0">
                  <c:v>13.000000</c:v>
                </c:pt>
                <c:pt idx="1">
                  <c:v>15.600000</c:v>
                </c:pt>
                <c:pt idx="2">
                  <c:v>34.000000</c:v>
                </c:pt>
                <c:pt idx="3">
                  <c:v>27.700000</c:v>
                </c:pt>
                <c:pt idx="4">
                  <c:v>39.000000</c:v>
                </c:pt>
                <c:pt idx="5">
                  <c:v>40.000000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47B3F9"/>
            </a:solidFill>
            <a:ln w="190500" cap="flat">
              <a:solidFill>
                <a:srgbClr val="47B3F9"/>
              </a:solidFill>
              <a:prstDash val="solid"/>
              <a:bevel/>
            </a:ln>
            <a:effectLst/>
          </c:spPr>
          <c:marker>
            <c:symbol val="circle"/>
            <c:size val="32"/>
            <c:spPr>
              <a:solidFill>
                <a:srgbClr val="47B3F9"/>
              </a:solidFill>
              <a:ln w="28575" cap="flat">
                <a:solidFill>
                  <a:srgbClr val="47B3F9"/>
                </a:solidFill>
                <a:prstDash val="solid"/>
                <a:bevel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7A7A7A"/>
                    </a:solidFill>
                    <a:latin typeface="Calibri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</c:strCache>
            </c:strRef>
          </c:cat>
          <c:val>
            <c:numRef>
              <c:f>Sheet1!$C$2:$C$7</c:f>
              <c:numCache>
                <c:ptCount val="6"/>
                <c:pt idx="0">
                  <c:v>5.000000</c:v>
                </c:pt>
                <c:pt idx="1">
                  <c:v>40.000000</c:v>
                </c:pt>
                <c:pt idx="2">
                  <c:v>20.000000</c:v>
                </c:pt>
                <c:pt idx="3">
                  <c:v>45.000000</c:v>
                </c:pt>
                <c:pt idx="4">
                  <c:v>25.000000</c:v>
                </c:pt>
                <c:pt idx="5">
                  <c:v>53.800000</c:v>
                </c:pt>
              </c:numCache>
            </c:numRef>
          </c:val>
          <c:smooth val="1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4400" u="none">
                <a:solidFill>
                  <a:srgbClr val="7A7A7A"/>
                </a:solidFill>
                <a:latin typeface="Roboto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7A7A7A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pic" idx="13"/>
          </p:nvPr>
        </p:nvSpPr>
        <p:spPr>
          <a:xfrm>
            <a:off x="1625599" y="1219199"/>
            <a:ext cx="9753602" cy="7315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body" sz="half" idx="14"/>
          </p:nvPr>
        </p:nvSpPr>
        <p:spPr>
          <a:xfrm>
            <a:off x="1625599" y="5286375"/>
            <a:ext cx="9753602" cy="2705101"/>
          </a:xfrm>
          <a:prstGeom prst="rect">
            <a:avLst/>
          </a:prstGeom>
          <a:solidFill>
            <a:srgbClr val="FFFFFF"/>
          </a:solidFill>
        </p:spPr>
        <p:txBody>
          <a:bodyPr lIns="38100" tIns="38100" rIns="38100" bIns="38100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22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19" name="Shape 119"/>
          <p:cNvSpPr/>
          <p:nvPr>
            <p:ph type="body" sz="quarter" idx="15"/>
          </p:nvPr>
        </p:nvSpPr>
        <p:spPr>
          <a:xfrm flipV="1">
            <a:off x="2054224" y="6934197"/>
            <a:ext cx="8905877" cy="4"/>
          </a:xfrm>
          <a:prstGeom prst="line">
            <a:avLst/>
          </a:prstGeom>
          <a:ln w="254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38100" tIns="38100" rIns="38100" bIns="38100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None/>
              <a:defRPr sz="11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2054224" y="5391150"/>
            <a:ext cx="8896352" cy="165735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r">
              <a:lnSpc>
                <a:spcPct val="80000"/>
              </a:lnSpc>
              <a:defRPr cap="all" sz="12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2054224" y="6972300"/>
            <a:ext cx="8896352" cy="923926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None/>
              <a:defRPr sz="4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None/>
              <a:defRPr sz="4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None/>
              <a:defRPr sz="4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None/>
              <a:defRPr sz="4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None/>
              <a:defRPr sz="4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xfrm>
            <a:off x="10667427" y="8115300"/>
            <a:ext cx="259582" cy="279401"/>
          </a:xfrm>
          <a:prstGeom prst="rect">
            <a:avLst/>
          </a:prstGeom>
        </p:spPr>
        <p:txBody>
          <a:bodyPr lIns="38100" tIns="38100" rIns="38100" bIns="38100"/>
          <a:lstStyle>
            <a:lvl1pPr algn="r">
              <a:defRPr sz="1400">
                <a:solidFill>
                  <a:srgbClr val="CBCBCB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Chart 131"/>
          <p:cNvGraphicFramePr/>
          <p:nvPr/>
        </p:nvGraphicFramePr>
        <p:xfrm>
          <a:off x="-2752501" y="-2013661"/>
          <a:ext cx="17914737" cy="917578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32" name="Shape 132"/>
          <p:cNvSpPr/>
          <p:nvPr/>
        </p:nvSpPr>
        <p:spPr>
          <a:xfrm>
            <a:off x="4447546" y="8255000"/>
            <a:ext cx="4109708" cy="1237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lnSpc>
                <a:spcPct val="70000"/>
              </a:lnSpc>
              <a:spcBef>
                <a:spcPts val="800"/>
              </a:spcBef>
              <a:defRPr sz="4000">
                <a:solidFill>
                  <a:srgbClr val="747676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solidFill>
                  <a:srgbClr val="D84942"/>
                </a:solidFill>
              </a:rPr>
              <a:t>RE</a:t>
            </a:r>
            <a:r>
              <a:t>CURRENT</a:t>
            </a:r>
          </a:p>
        </p:txBody>
      </p:sp>
      <p:sp>
        <p:nvSpPr>
          <p:cNvPr id="133" name="Shape 133"/>
          <p:cNvSpPr/>
          <p:nvPr>
            <p:ph type="ctrTitle"/>
          </p:nvPr>
        </p:nvSpPr>
        <p:spPr>
          <a:xfrm>
            <a:off x="3689052" y="4436671"/>
            <a:ext cx="5626696" cy="3107532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80000"/>
              </a:lnSpc>
              <a:defRPr cap="all" sz="14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Arthur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Figure_1.png"/>
          <p:cNvPicPr>
            <a:picLocks noChangeAspect="1"/>
          </p:cNvPicPr>
          <p:nvPr/>
        </p:nvPicPr>
        <p:blipFill>
          <a:blip r:embed="rId2">
            <a:extLst/>
          </a:blip>
          <a:srcRect l="8566" t="0" r="8566" b="0"/>
          <a:stretch>
            <a:fillRect/>
          </a:stretch>
        </p:blipFill>
        <p:spPr>
          <a:xfrm>
            <a:off x="67071" y="2348340"/>
            <a:ext cx="12870557" cy="379839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835438" y="7143389"/>
            <a:ext cx="11333924" cy="744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validacijski set:  0.01610</a:t>
            </a:r>
          </a:p>
        </p:txBody>
      </p:sp>
      <p:sp>
        <p:nvSpPr>
          <p:cNvPr id="179" name="Shape 179"/>
          <p:cNvSpPr/>
          <p:nvPr/>
        </p:nvSpPr>
        <p:spPr>
          <a:xfrm>
            <a:off x="835438" y="7811425"/>
            <a:ext cx="11333924" cy="744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testni set:  0.01703</a:t>
            </a:r>
          </a:p>
        </p:txBody>
      </p:sp>
      <p:sp>
        <p:nvSpPr>
          <p:cNvPr id="180" name="Shape 180"/>
          <p:cNvSpPr/>
          <p:nvPr/>
        </p:nvSpPr>
        <p:spPr>
          <a:xfrm>
            <a:off x="4131380" y="588258"/>
            <a:ext cx="4742040" cy="76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 anchor="ctr">
            <a:spAutoFit/>
          </a:bodyPr>
          <a:lstStyle>
            <a:lvl1pPr defTabSz="1547630">
              <a:defRPr b="1" sz="4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 sz="2400">
                <a:latin typeface="Calibri"/>
                <a:ea typeface="Calibri"/>
                <a:cs typeface="Calibri"/>
                <a:sym typeface="Calibri"/>
              </a:defRPr>
            </a:pPr>
            <a:r>
              <a:rPr b="1" sz="4600">
                <a:latin typeface="Helvetica"/>
                <a:ea typeface="Helvetica"/>
                <a:cs typeface="Helvetica"/>
                <a:sym typeface="Helvetica"/>
              </a:rPr>
              <a:t>REZULTAT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3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2642" y="1792223"/>
            <a:ext cx="8376169" cy="616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57"/>
          <a:stretch>
            <a:fillRect/>
          </a:stretch>
        </p:blipFill>
        <p:spPr>
          <a:xfrm>
            <a:off x="4495800" y="2411720"/>
            <a:ext cx="8349900" cy="552673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42041" y="4415818"/>
            <a:ext cx="3616755" cy="23487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r" defTabSz="821531">
              <a:defRPr sz="4000">
                <a:solidFill>
                  <a:srgbClr val="47B3F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točna</a:t>
            </a:r>
          </a:p>
          <a:p>
            <a:pPr algn="r" defTabSz="821531">
              <a:defRPr sz="4000">
                <a:solidFill>
                  <a:srgbClr val="47B3F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jednostavna</a:t>
            </a:r>
          </a:p>
          <a:p>
            <a:pPr algn="r" defTabSz="821531">
              <a:defRPr sz="4000">
                <a:solidFill>
                  <a:srgbClr val="47B3F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estetski ugodna</a:t>
            </a:r>
          </a:p>
        </p:txBody>
      </p:sp>
      <p:sp>
        <p:nvSpPr>
          <p:cNvPr id="185" name="Shape 185"/>
          <p:cNvSpPr/>
          <p:nvPr>
            <p:ph type="title" idx="4294967295"/>
          </p:nvPr>
        </p:nvSpPr>
        <p:spPr>
          <a:xfrm>
            <a:off x="-1271208" y="675933"/>
            <a:ext cx="5626696" cy="3107532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r" defTabSz="821531">
              <a:lnSpc>
                <a:spcPct val="80000"/>
              </a:lnSpc>
              <a:defRPr cap="all" sz="6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web Aplikacija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5399625" y="4500626"/>
            <a:ext cx="2205551" cy="752349"/>
          </a:xfrm>
          <a:prstGeom prst="rect">
            <a:avLst/>
          </a:prstGeom>
          <a:ln w="12700">
            <a:solidFill>
              <a:srgbClr val="FFFF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7-06-05 at 15.1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87" y="73617"/>
            <a:ext cx="12794179" cy="9504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4656471" y="-227420"/>
            <a:ext cx="8558974" cy="10209176"/>
            <a:chOff x="0" y="0"/>
            <a:chExt cx="8558972" cy="10209175"/>
          </a:xfrm>
        </p:grpSpPr>
        <p:sp>
          <p:nvSpPr>
            <p:cNvPr id="193" name="Shape 193"/>
            <p:cNvSpPr/>
            <p:nvPr/>
          </p:nvSpPr>
          <p:spPr>
            <a:xfrm>
              <a:off x="50870" y="50800"/>
              <a:ext cx="8457271" cy="1010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fill="norm" stroke="1" extrusionOk="0">
                  <a:moveTo>
                    <a:pt x="21595" y="0"/>
                  </a:moveTo>
                  <a:cubicBezTo>
                    <a:pt x="21600" y="3612"/>
                    <a:pt x="21598" y="7206"/>
                    <a:pt x="21595" y="10800"/>
                  </a:cubicBezTo>
                  <a:cubicBezTo>
                    <a:pt x="21593" y="14394"/>
                    <a:pt x="21590" y="17988"/>
                    <a:pt x="21595" y="21600"/>
                  </a:cubicBezTo>
                  <a:lnTo>
                    <a:pt x="0" y="21600"/>
                  </a:lnTo>
                  <a:lnTo>
                    <a:pt x="13776" y="93"/>
                  </a:lnTo>
                  <a:lnTo>
                    <a:pt x="21595" y="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>
              <a:noFil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9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58973" cy="10209176"/>
            </a:xfrm>
            <a:prstGeom prst="rect">
              <a:avLst/>
            </a:prstGeom>
            <a:effectLst/>
          </p:spPr>
        </p:pic>
      </p:grpSp>
      <p:sp>
        <p:nvSpPr>
          <p:cNvPr id="195" name="Shape 195"/>
          <p:cNvSpPr/>
          <p:nvPr>
            <p:ph type="title" idx="4294967295"/>
          </p:nvPr>
        </p:nvSpPr>
        <p:spPr>
          <a:xfrm>
            <a:off x="1394211" y="533762"/>
            <a:ext cx="7457133" cy="3718378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lnSpc>
                <a:spcPct val="80000"/>
              </a:lnSpc>
              <a:defRPr b="1" cap="all" sz="7000">
                <a:solidFill>
                  <a:srgbClr val="5C5C5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SUMMA SUMMARUM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-29435" y="-1"/>
            <a:ext cx="13034235" cy="4876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-29435" y="4876800"/>
            <a:ext cx="13034235" cy="4876801"/>
          </a:xfrm>
          <a:prstGeom prst="rect">
            <a:avLst/>
          </a:prstGeom>
          <a:solidFill>
            <a:srgbClr val="44546A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9" name="Shape 199"/>
          <p:cNvSpPr/>
          <p:nvPr>
            <p:ph type="title" idx="4294967295"/>
          </p:nvPr>
        </p:nvSpPr>
        <p:spPr>
          <a:xfrm>
            <a:off x="-57090" y="192722"/>
            <a:ext cx="13089546" cy="111928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80000"/>
              </a:lnSpc>
              <a:defRPr cap="all" sz="6000">
                <a:solidFill>
                  <a:srgbClr val="44546A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traženo</a:t>
            </a:r>
          </a:p>
        </p:txBody>
      </p:sp>
      <p:sp>
        <p:nvSpPr>
          <p:cNvPr id="200" name="Shape 200"/>
          <p:cNvSpPr/>
          <p:nvPr/>
        </p:nvSpPr>
        <p:spPr>
          <a:xfrm>
            <a:off x="-29959" y="5032020"/>
            <a:ext cx="13035284" cy="1119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lnSpc>
                <a:spcPct val="80000"/>
              </a:lnSpc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učinjeno</a:t>
            </a:r>
          </a:p>
        </p:txBody>
      </p:sp>
      <p:pic>
        <p:nvPicPr>
          <p:cNvPr id="201" name="Hot_Day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107" y="1798616"/>
            <a:ext cx="2231139" cy="2231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6115" y="2545428"/>
            <a:ext cx="1119284" cy="73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2779" y="1918980"/>
            <a:ext cx="2793914" cy="199040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3920174" y="2914184"/>
            <a:ext cx="8853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5" name="Shape 205"/>
          <p:cNvSpPr/>
          <p:nvPr/>
        </p:nvSpPr>
        <p:spPr>
          <a:xfrm>
            <a:off x="7966078" y="2914184"/>
            <a:ext cx="8853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>
            <a:off x="3664206" y="7868543"/>
            <a:ext cx="885351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7" name="Shape 207"/>
          <p:cNvSpPr/>
          <p:nvPr/>
        </p:nvSpPr>
        <p:spPr>
          <a:xfrm>
            <a:off x="8161172" y="7886609"/>
            <a:ext cx="885350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08" name="Big_Win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0065" y="6484324"/>
            <a:ext cx="1119285" cy="111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Wind_Direction_Standar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07303" y="7757160"/>
            <a:ext cx="1119285" cy="111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Mo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0065" y="7757160"/>
            <a:ext cx="1119285" cy="111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Hot_Day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473" y="6484324"/>
            <a:ext cx="1119285" cy="1119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0"/>
          <a:stretch>
            <a:fillRect/>
          </a:stretch>
        </p:blipFill>
        <p:spPr>
          <a:xfrm>
            <a:off x="4739916" y="7169456"/>
            <a:ext cx="3291771" cy="1434488"/>
          </a:xfrm>
          <a:prstGeom prst="rect">
            <a:avLst/>
          </a:prstGeom>
          <a:ln w="254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423267" y="7048526"/>
            <a:ext cx="2793914" cy="167634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5535942" y="2109599"/>
            <a:ext cx="1699630" cy="1609172"/>
          </a:xfrm>
          <a:prstGeom prst="rect">
            <a:avLst/>
          </a:prstGeom>
          <a:ln w="635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Shape 215"/>
          <p:cNvSpPr/>
          <p:nvPr/>
        </p:nvSpPr>
        <p:spPr>
          <a:xfrm>
            <a:off x="5018925" y="6683531"/>
            <a:ext cx="2733753" cy="2660880"/>
          </a:xfrm>
          <a:prstGeom prst="rect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 flipH="1">
            <a:off x="6779370" y="1511732"/>
            <a:ext cx="1" cy="6661504"/>
          </a:xfrm>
          <a:prstGeom prst="line">
            <a:avLst/>
          </a:prstGeom>
          <a:ln w="63500">
            <a:solidFill>
              <a:srgbClr val="BFBFBF"/>
            </a:solidFill>
            <a:miter/>
          </a:ln>
        </p:spPr>
        <p:txBody>
          <a:bodyPr lIns="65023" tIns="65023" rIns="65023" bIns="65023"/>
          <a:lstStyle/>
          <a:p>
            <a: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1550" y="6779096"/>
            <a:ext cx="1777848" cy="176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1660" y="901575"/>
            <a:ext cx="1777782" cy="17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1660" y="3840336"/>
            <a:ext cx="1777782" cy="177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283" y="3543300"/>
            <a:ext cx="5486401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9895235" y="1401484"/>
            <a:ext cx="2418861" cy="7896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ušteda</a:t>
            </a:r>
          </a:p>
        </p:txBody>
      </p:sp>
      <p:sp>
        <p:nvSpPr>
          <p:cNvPr id="223" name="Shape 223"/>
          <p:cNvSpPr/>
          <p:nvPr/>
        </p:nvSpPr>
        <p:spPr>
          <a:xfrm>
            <a:off x="9895235" y="4334401"/>
            <a:ext cx="2418861" cy="7896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logistika</a:t>
            </a:r>
          </a:p>
        </p:txBody>
      </p:sp>
      <p:sp>
        <p:nvSpPr>
          <p:cNvPr id="224" name="Shape 224"/>
          <p:cNvSpPr/>
          <p:nvPr/>
        </p:nvSpPr>
        <p:spPr>
          <a:xfrm>
            <a:off x="9895235" y="7267317"/>
            <a:ext cx="2418861" cy="7896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ekologija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80">
        <p:pus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2C3E5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6502395" y="2910847"/>
            <a:ext cx="1" cy="741997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/>
          </a:ln>
        </p:spPr>
        <p:txBody>
          <a:bodyPr lIns="65023" tIns="65023" rIns="65023" bIns="65023"/>
          <a:lstStyle/>
          <a:p>
            <a: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6502400" y="4910298"/>
            <a:ext cx="1" cy="765012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/>
          </a:ln>
        </p:spPr>
        <p:txBody>
          <a:bodyPr lIns="65023" tIns="65023" rIns="65023" bIns="65023"/>
          <a:lstStyle/>
          <a:p>
            <a: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6408342" y="2730331"/>
            <a:ext cx="188116" cy="18811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6053806" y="5851149"/>
            <a:ext cx="897189" cy="89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52" y="19315"/>
                </a:moveTo>
                <a:cubicBezTo>
                  <a:pt x="3765" y="19315"/>
                  <a:pt x="2774" y="18277"/>
                  <a:pt x="2774" y="17031"/>
                </a:cubicBezTo>
                <a:cubicBezTo>
                  <a:pt x="2774" y="15785"/>
                  <a:pt x="3765" y="14746"/>
                  <a:pt x="5152" y="14746"/>
                </a:cubicBezTo>
                <a:cubicBezTo>
                  <a:pt x="6341" y="14746"/>
                  <a:pt x="7332" y="15785"/>
                  <a:pt x="7332" y="17031"/>
                </a:cubicBezTo>
                <a:cubicBezTo>
                  <a:pt x="7332" y="18277"/>
                  <a:pt x="6341" y="19315"/>
                  <a:pt x="5152" y="19315"/>
                </a:cubicBezTo>
                <a:close/>
                <a:moveTo>
                  <a:pt x="16844" y="6854"/>
                </a:moveTo>
                <a:cubicBezTo>
                  <a:pt x="15655" y="6854"/>
                  <a:pt x="14664" y="5815"/>
                  <a:pt x="14664" y="4569"/>
                </a:cubicBezTo>
                <a:cubicBezTo>
                  <a:pt x="14664" y="3323"/>
                  <a:pt x="15655" y="2285"/>
                  <a:pt x="16844" y="2285"/>
                </a:cubicBezTo>
                <a:cubicBezTo>
                  <a:pt x="18033" y="2285"/>
                  <a:pt x="19222" y="3323"/>
                  <a:pt x="19222" y="4569"/>
                </a:cubicBezTo>
                <a:cubicBezTo>
                  <a:pt x="19222" y="5815"/>
                  <a:pt x="18033" y="6854"/>
                  <a:pt x="16844" y="6854"/>
                </a:cubicBezTo>
                <a:close/>
                <a:moveTo>
                  <a:pt x="17042" y="19315"/>
                </a:moveTo>
                <a:cubicBezTo>
                  <a:pt x="15853" y="19315"/>
                  <a:pt x="14862" y="18277"/>
                  <a:pt x="14862" y="17031"/>
                </a:cubicBezTo>
                <a:cubicBezTo>
                  <a:pt x="14862" y="15785"/>
                  <a:pt x="15853" y="14746"/>
                  <a:pt x="17042" y="14746"/>
                </a:cubicBezTo>
                <a:cubicBezTo>
                  <a:pt x="18231" y="14746"/>
                  <a:pt x="19222" y="15785"/>
                  <a:pt x="19222" y="17031"/>
                </a:cubicBezTo>
                <a:cubicBezTo>
                  <a:pt x="19222" y="18277"/>
                  <a:pt x="18231" y="19315"/>
                  <a:pt x="17042" y="19315"/>
                </a:cubicBezTo>
                <a:close/>
                <a:moveTo>
                  <a:pt x="4954" y="13292"/>
                </a:moveTo>
                <a:cubicBezTo>
                  <a:pt x="3765" y="13292"/>
                  <a:pt x="2774" y="12254"/>
                  <a:pt x="2774" y="10800"/>
                </a:cubicBezTo>
                <a:cubicBezTo>
                  <a:pt x="2774" y="9554"/>
                  <a:pt x="3765" y="8515"/>
                  <a:pt x="4954" y="8515"/>
                </a:cubicBezTo>
                <a:cubicBezTo>
                  <a:pt x="6341" y="8515"/>
                  <a:pt x="7332" y="9554"/>
                  <a:pt x="7332" y="10800"/>
                </a:cubicBezTo>
                <a:cubicBezTo>
                  <a:pt x="7332" y="12254"/>
                  <a:pt x="6341" y="13292"/>
                  <a:pt x="4954" y="13292"/>
                </a:cubicBezTo>
                <a:close/>
                <a:moveTo>
                  <a:pt x="16844" y="13292"/>
                </a:moveTo>
                <a:cubicBezTo>
                  <a:pt x="15655" y="13292"/>
                  <a:pt x="14664" y="12254"/>
                  <a:pt x="14664" y="10800"/>
                </a:cubicBezTo>
                <a:cubicBezTo>
                  <a:pt x="14664" y="9554"/>
                  <a:pt x="15655" y="8515"/>
                  <a:pt x="16844" y="8515"/>
                </a:cubicBezTo>
                <a:cubicBezTo>
                  <a:pt x="18033" y="8515"/>
                  <a:pt x="19024" y="9554"/>
                  <a:pt x="19024" y="10800"/>
                </a:cubicBezTo>
                <a:cubicBezTo>
                  <a:pt x="19024" y="12254"/>
                  <a:pt x="18033" y="13292"/>
                  <a:pt x="16844" y="13292"/>
                </a:cubicBezTo>
                <a:close/>
                <a:moveTo>
                  <a:pt x="4954" y="6854"/>
                </a:moveTo>
                <a:cubicBezTo>
                  <a:pt x="3765" y="6854"/>
                  <a:pt x="2774" y="5815"/>
                  <a:pt x="2774" y="4569"/>
                </a:cubicBezTo>
                <a:cubicBezTo>
                  <a:pt x="2774" y="3323"/>
                  <a:pt x="3765" y="2285"/>
                  <a:pt x="4954" y="2285"/>
                </a:cubicBezTo>
                <a:cubicBezTo>
                  <a:pt x="6341" y="2285"/>
                  <a:pt x="7332" y="3323"/>
                  <a:pt x="7332" y="4569"/>
                </a:cubicBezTo>
                <a:cubicBezTo>
                  <a:pt x="7332" y="5815"/>
                  <a:pt x="6341" y="6854"/>
                  <a:pt x="4954" y="6854"/>
                </a:cubicBezTo>
                <a:close/>
                <a:moveTo>
                  <a:pt x="20015" y="0"/>
                </a:moveTo>
                <a:cubicBezTo>
                  <a:pt x="1783" y="0"/>
                  <a:pt x="1783" y="0"/>
                  <a:pt x="1783" y="0"/>
                </a:cubicBezTo>
                <a:cubicBezTo>
                  <a:pt x="793" y="0"/>
                  <a:pt x="0" y="831"/>
                  <a:pt x="0" y="1869"/>
                </a:cubicBezTo>
                <a:cubicBezTo>
                  <a:pt x="0" y="19938"/>
                  <a:pt x="0" y="19938"/>
                  <a:pt x="0" y="19938"/>
                </a:cubicBezTo>
                <a:cubicBezTo>
                  <a:pt x="0" y="20977"/>
                  <a:pt x="793" y="21600"/>
                  <a:pt x="1783" y="21600"/>
                </a:cubicBezTo>
                <a:cubicBezTo>
                  <a:pt x="20015" y="21600"/>
                  <a:pt x="20015" y="21600"/>
                  <a:pt x="20015" y="21600"/>
                </a:cubicBezTo>
                <a:cubicBezTo>
                  <a:pt x="21006" y="21600"/>
                  <a:pt x="21600" y="20977"/>
                  <a:pt x="21600" y="19938"/>
                </a:cubicBezTo>
                <a:cubicBezTo>
                  <a:pt x="21600" y="1869"/>
                  <a:pt x="21600" y="1869"/>
                  <a:pt x="21600" y="1869"/>
                </a:cubicBezTo>
                <a:cubicBezTo>
                  <a:pt x="21600" y="831"/>
                  <a:pt x="21006" y="0"/>
                  <a:pt x="2001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0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6053806" y="3837269"/>
            <a:ext cx="897189" cy="89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31" y="21082"/>
                </a:moveTo>
                <a:cubicBezTo>
                  <a:pt x="2931" y="21082"/>
                  <a:pt x="2931" y="21600"/>
                  <a:pt x="3394" y="21600"/>
                </a:cubicBezTo>
                <a:cubicBezTo>
                  <a:pt x="3857" y="21600"/>
                  <a:pt x="8794" y="21600"/>
                  <a:pt x="8794" y="21600"/>
                </a:cubicBezTo>
                <a:cubicBezTo>
                  <a:pt x="8794" y="16589"/>
                  <a:pt x="8794" y="16589"/>
                  <a:pt x="8794" y="16589"/>
                </a:cubicBezTo>
                <a:cubicBezTo>
                  <a:pt x="8794" y="16589"/>
                  <a:pt x="8794" y="15725"/>
                  <a:pt x="9411" y="15725"/>
                </a:cubicBezTo>
                <a:cubicBezTo>
                  <a:pt x="11726" y="15725"/>
                  <a:pt x="11726" y="15725"/>
                  <a:pt x="11726" y="15725"/>
                </a:cubicBezTo>
                <a:cubicBezTo>
                  <a:pt x="12651" y="15725"/>
                  <a:pt x="12497" y="16589"/>
                  <a:pt x="12497" y="16589"/>
                </a:cubicBezTo>
                <a:cubicBezTo>
                  <a:pt x="12497" y="21600"/>
                  <a:pt x="12497" y="21600"/>
                  <a:pt x="12497" y="21600"/>
                </a:cubicBezTo>
                <a:cubicBezTo>
                  <a:pt x="12497" y="21600"/>
                  <a:pt x="17126" y="21600"/>
                  <a:pt x="17897" y="21600"/>
                </a:cubicBezTo>
                <a:cubicBezTo>
                  <a:pt x="18514" y="21600"/>
                  <a:pt x="18514" y="20909"/>
                  <a:pt x="18514" y="20909"/>
                </a:cubicBezTo>
                <a:cubicBezTo>
                  <a:pt x="18514" y="11578"/>
                  <a:pt x="18514" y="11578"/>
                  <a:pt x="18514" y="11578"/>
                </a:cubicBezTo>
                <a:cubicBezTo>
                  <a:pt x="10954" y="4147"/>
                  <a:pt x="10954" y="4147"/>
                  <a:pt x="10954" y="4147"/>
                </a:cubicBezTo>
                <a:cubicBezTo>
                  <a:pt x="2931" y="11578"/>
                  <a:pt x="2931" y="11578"/>
                  <a:pt x="2931" y="11578"/>
                </a:cubicBezTo>
                <a:cubicBezTo>
                  <a:pt x="2931" y="21082"/>
                  <a:pt x="2931" y="21082"/>
                  <a:pt x="2931" y="21082"/>
                </a:cubicBezTo>
                <a:close/>
                <a:moveTo>
                  <a:pt x="19131" y="2592"/>
                </a:moveTo>
                <a:cubicBezTo>
                  <a:pt x="16971" y="2592"/>
                  <a:pt x="16971" y="2592"/>
                  <a:pt x="16971" y="2592"/>
                </a:cubicBezTo>
                <a:cubicBezTo>
                  <a:pt x="16971" y="5357"/>
                  <a:pt x="16971" y="5357"/>
                  <a:pt x="16971" y="5357"/>
                </a:cubicBezTo>
                <a:cubicBezTo>
                  <a:pt x="19131" y="7430"/>
                  <a:pt x="19131" y="7430"/>
                  <a:pt x="19131" y="7430"/>
                </a:cubicBezTo>
                <a:cubicBezTo>
                  <a:pt x="19131" y="2592"/>
                  <a:pt x="19131" y="2592"/>
                  <a:pt x="19131" y="2592"/>
                </a:cubicBezTo>
                <a:close/>
                <a:moveTo>
                  <a:pt x="0" y="10886"/>
                </a:moveTo>
                <a:cubicBezTo>
                  <a:pt x="0" y="10886"/>
                  <a:pt x="617" y="12442"/>
                  <a:pt x="2160" y="10886"/>
                </a:cubicBezTo>
                <a:cubicBezTo>
                  <a:pt x="10954" y="2592"/>
                  <a:pt x="10954" y="2592"/>
                  <a:pt x="10954" y="2592"/>
                </a:cubicBezTo>
                <a:cubicBezTo>
                  <a:pt x="19286" y="10886"/>
                  <a:pt x="19286" y="10886"/>
                  <a:pt x="19286" y="10886"/>
                </a:cubicBezTo>
                <a:cubicBezTo>
                  <a:pt x="20983" y="12269"/>
                  <a:pt x="21600" y="10886"/>
                  <a:pt x="21600" y="10886"/>
                </a:cubicBezTo>
                <a:cubicBezTo>
                  <a:pt x="10954" y="0"/>
                  <a:pt x="10954" y="0"/>
                  <a:pt x="10954" y="0"/>
                </a:cubicBezTo>
                <a:cubicBezTo>
                  <a:pt x="0" y="10886"/>
                  <a:pt x="0" y="10886"/>
                  <a:pt x="0" y="108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10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7603325" y="4024751"/>
            <a:ext cx="2907506" cy="52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547630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HEP OBRAČUN</a:t>
            </a:r>
          </a:p>
        </p:txBody>
      </p:sp>
      <p:sp>
        <p:nvSpPr>
          <p:cNvPr id="233" name="Shape 233"/>
          <p:cNvSpPr/>
          <p:nvPr/>
        </p:nvSpPr>
        <p:spPr>
          <a:xfrm>
            <a:off x="3604332" y="6038632"/>
            <a:ext cx="1764134" cy="52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r" defTabSz="1547630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PODATCI</a:t>
            </a:r>
          </a:p>
        </p:txBody>
      </p:sp>
      <p:sp>
        <p:nvSpPr>
          <p:cNvPr id="234" name="Shape 234"/>
          <p:cNvSpPr/>
          <p:nvPr/>
        </p:nvSpPr>
        <p:spPr>
          <a:xfrm>
            <a:off x="7603232" y="8052512"/>
            <a:ext cx="4254773" cy="52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547630"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GENETSKI ALGORITMI</a:t>
            </a:r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3806" y="7865030"/>
            <a:ext cx="897189" cy="89718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6502400" y="6924178"/>
            <a:ext cx="1" cy="765012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/>
          </a:ln>
        </p:spPr>
        <p:txBody>
          <a:bodyPr lIns="65023" tIns="65023" rIns="65023" bIns="65023"/>
          <a:lstStyle/>
          <a:p>
            <a: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6502400" y="8938058"/>
            <a:ext cx="1" cy="765012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/>
          </a:ln>
        </p:spPr>
        <p:txBody>
          <a:bodyPr lIns="65023" tIns="65023" rIns="65023" bIns="65023"/>
          <a:lstStyle/>
          <a:p>
            <a:pPr algn="l" defTabSz="65024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" name="Shape 238"/>
          <p:cNvSpPr/>
          <p:nvPr>
            <p:ph type="title" idx="4294967295"/>
          </p:nvPr>
        </p:nvSpPr>
        <p:spPr>
          <a:xfrm>
            <a:off x="3689052" y="28047"/>
            <a:ext cx="5626696" cy="3107533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80000"/>
              </a:lnSpc>
              <a:defRPr cap="all" sz="6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DALJNJI RAD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-145371" y="-110324"/>
            <a:ext cx="13192495" cy="10135497"/>
          </a:xfrm>
          <a:prstGeom prst="rect">
            <a:avLst/>
          </a:prstGeom>
          <a:solidFill>
            <a:srgbClr val="4EADB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1" name="Shape 241"/>
          <p:cNvSpPr/>
          <p:nvPr>
            <p:ph type="title"/>
          </p:nvPr>
        </p:nvSpPr>
        <p:spPr>
          <a:xfrm>
            <a:off x="1081919" y="3576685"/>
            <a:ext cx="10840962" cy="2761479"/>
          </a:xfrm>
          <a:prstGeom prst="rect">
            <a:avLst/>
          </a:prstGeom>
        </p:spPr>
        <p:txBody>
          <a:bodyPr anchor="ctr"/>
          <a:lstStyle/>
          <a:p>
            <a:pPr algn="ctr" defTabSz="233679">
              <a:lnSpc>
                <a:spcPct val="150000"/>
              </a:lnSpc>
              <a:defRPr sz="4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izv. prof. dr. sc. davor horvatić</a:t>
            </a:r>
          </a:p>
          <a:p>
            <a:pPr algn="ctr" defTabSz="233679">
              <a:lnSpc>
                <a:spcPct val="150000"/>
              </a:lnSpc>
              <a:defRPr sz="4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dario požgajec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-1" y="-1"/>
            <a:ext cx="13004801" cy="9753601"/>
          </a:xfrm>
          <a:prstGeom prst="rect">
            <a:avLst/>
          </a:prstGeom>
          <a:solidFill>
            <a:srgbClr val="50AEB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5269324" y="4195826"/>
            <a:ext cx="2466152" cy="1361949"/>
          </a:xfrm>
          <a:prstGeom prst="rect">
            <a:avLst/>
          </a:prstGeom>
          <a:ln w="12700">
            <a:solidFill>
              <a:srgbClr val="FFFF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PITANJA?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5180412" y="3557094"/>
            <a:ext cx="2643975" cy="263941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65023" tIns="65023" rIns="65023" bIns="65023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835438" y="6315923"/>
            <a:ext cx="11333924" cy="7442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rgbClr val="5C5C5C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JA</a:t>
            </a:r>
          </a:p>
        </p:txBody>
      </p:sp>
      <p:graphicFrame>
        <p:nvGraphicFramePr>
          <p:cNvPr id="137" name="Chart 137"/>
          <p:cNvGraphicFramePr/>
          <p:nvPr/>
        </p:nvGraphicFramePr>
        <p:xfrm>
          <a:off x="7311535" y="1998066"/>
          <a:ext cx="16717972" cy="49032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138" name="Chart 138"/>
          <p:cNvGraphicFramePr/>
          <p:nvPr/>
        </p:nvGraphicFramePr>
        <p:xfrm>
          <a:off x="-11326430" y="3292650"/>
          <a:ext cx="16717971" cy="49032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2"/>
          <p:cNvGrpSpPr/>
          <p:nvPr/>
        </p:nvGrpSpPr>
        <p:grpSpPr>
          <a:xfrm>
            <a:off x="4487808" y="-118485"/>
            <a:ext cx="8636359" cy="9990570"/>
            <a:chOff x="0" y="0"/>
            <a:chExt cx="8636358" cy="9990568"/>
          </a:xfrm>
        </p:grpSpPr>
        <p:sp>
          <p:nvSpPr>
            <p:cNvPr id="141" name="Shape 141"/>
            <p:cNvSpPr/>
            <p:nvPr/>
          </p:nvSpPr>
          <p:spPr>
            <a:xfrm>
              <a:off x="50872" y="50800"/>
              <a:ext cx="8534654" cy="988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fill="norm" stroke="1" extrusionOk="0">
                  <a:moveTo>
                    <a:pt x="21595" y="21600"/>
                  </a:moveTo>
                  <a:cubicBezTo>
                    <a:pt x="21600" y="17988"/>
                    <a:pt x="21598" y="14394"/>
                    <a:pt x="21595" y="10800"/>
                  </a:cubicBezTo>
                  <a:cubicBezTo>
                    <a:pt x="21593" y="7206"/>
                    <a:pt x="21590" y="3612"/>
                    <a:pt x="21595" y="0"/>
                  </a:cubicBezTo>
                  <a:lnTo>
                    <a:pt x="0" y="0"/>
                  </a:lnTo>
                  <a:lnTo>
                    <a:pt x="13776" y="21507"/>
                  </a:lnTo>
                  <a:lnTo>
                    <a:pt x="21595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>
              <a:noFil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4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636359" cy="9990569"/>
            </a:xfrm>
            <a:prstGeom prst="rect">
              <a:avLst/>
            </a:prstGeom>
            <a:effectLst/>
          </p:spPr>
        </p:pic>
      </p:grpSp>
      <p:sp>
        <p:nvSpPr>
          <p:cNvPr id="143" name="Shape 143"/>
          <p:cNvSpPr/>
          <p:nvPr>
            <p:ph type="title" idx="4294967295"/>
          </p:nvPr>
        </p:nvSpPr>
        <p:spPr>
          <a:xfrm>
            <a:off x="1035074" y="5824371"/>
            <a:ext cx="5626696" cy="3107533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80000"/>
              </a:lnSpc>
              <a:defRPr cap="all" sz="14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ZADATAK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-48260" y="-27767"/>
            <a:ext cx="13101320" cy="6451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79" y="0"/>
                </a:lnTo>
                <a:cubicBezTo>
                  <a:pt x="21586" y="7197"/>
                  <a:pt x="21600" y="14334"/>
                  <a:pt x="21600" y="21600"/>
                </a:cubicBezTo>
                <a:lnTo>
                  <a:pt x="15937" y="17291"/>
                </a:lnTo>
                <a:lnTo>
                  <a:pt x="15937" y="21600"/>
                </a:lnTo>
                <a:lnTo>
                  <a:pt x="10745" y="17649"/>
                </a:lnTo>
                <a:lnTo>
                  <a:pt x="10745" y="21600"/>
                </a:lnTo>
                <a:lnTo>
                  <a:pt x="5264" y="17432"/>
                </a:lnTo>
                <a:lnTo>
                  <a:pt x="5264" y="21600"/>
                </a:lnTo>
                <a:lnTo>
                  <a:pt x="0" y="175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3500">
            <a:solidFill>
              <a:srgbClr val="5C5C5C"/>
            </a:solidFill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6" name="Hot_Day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107" y="7029662"/>
            <a:ext cx="2231139" cy="223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1242" y="7615094"/>
            <a:ext cx="1609119" cy="1060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2779" y="7150027"/>
            <a:ext cx="2793914" cy="199040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3920174" y="8145230"/>
            <a:ext cx="8853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0" name="Shape 150"/>
          <p:cNvSpPr/>
          <p:nvPr/>
        </p:nvSpPr>
        <p:spPr>
          <a:xfrm>
            <a:off x="7966078" y="8145230"/>
            <a:ext cx="8853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1" name="Shape 151"/>
          <p:cNvSpPr/>
          <p:nvPr/>
        </p:nvSpPr>
        <p:spPr>
          <a:xfrm>
            <a:off x="5214019" y="7034446"/>
            <a:ext cx="2343565" cy="2221571"/>
          </a:xfrm>
          <a:prstGeom prst="rect">
            <a:avLst/>
          </a:prstGeom>
          <a:ln w="635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 Shot 2017-06-05 at 14.4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850" y="2080057"/>
            <a:ext cx="8039100" cy="661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 idx="4294967295"/>
          </p:nvPr>
        </p:nvSpPr>
        <p:spPr>
          <a:xfrm>
            <a:off x="4780996" y="295844"/>
            <a:ext cx="3442808" cy="1628353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80000"/>
              </a:lnSpc>
              <a:defRPr cap="all" sz="7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skladište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 idx="4294967295"/>
          </p:nvPr>
        </p:nvSpPr>
        <p:spPr>
          <a:xfrm>
            <a:off x="3062763" y="372508"/>
            <a:ext cx="6879274" cy="144160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80000"/>
              </a:lnSpc>
              <a:defRPr cap="all" sz="7000">
                <a:solidFill>
                  <a:srgbClr val="5C5C5C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potrošnja u 2 godine</a:t>
            </a:r>
          </a:p>
        </p:txBody>
      </p:sp>
      <p:pic>
        <p:nvPicPr>
          <p:cNvPr id="157" name="Screen Shot 2017-06-05 at 15.2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67" y="1844122"/>
            <a:ext cx="11950466" cy="7230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ig_Wi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990" y="417997"/>
            <a:ext cx="2371428" cy="237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Crow_Clou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6382" y="417997"/>
            <a:ext cx="2371428" cy="237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Heavy_Ra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56382" y="3653709"/>
            <a:ext cx="2371428" cy="237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Wind_Direction_Standar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9086" y="3653709"/>
            <a:ext cx="2371428" cy="237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Mo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6990" y="3653709"/>
            <a:ext cx="2371428" cy="237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Chain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95635" y="6964176"/>
            <a:ext cx="2371428" cy="237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Rainstor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6990" y="6964176"/>
            <a:ext cx="2371428" cy="237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nowflak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86313" y="6964176"/>
            <a:ext cx="2371427" cy="2371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Hot_Day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16686" y="417997"/>
            <a:ext cx="2371428" cy="2371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4656471" y="-227420"/>
            <a:ext cx="8558974" cy="10209176"/>
            <a:chOff x="0" y="0"/>
            <a:chExt cx="8558972" cy="10209175"/>
          </a:xfrm>
        </p:grpSpPr>
        <p:sp>
          <p:nvSpPr>
            <p:cNvPr id="170" name="Shape 170"/>
            <p:cNvSpPr/>
            <p:nvPr/>
          </p:nvSpPr>
          <p:spPr>
            <a:xfrm>
              <a:off x="50870" y="50800"/>
              <a:ext cx="8457271" cy="1010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fill="norm" stroke="1" extrusionOk="0">
                  <a:moveTo>
                    <a:pt x="21595" y="0"/>
                  </a:moveTo>
                  <a:cubicBezTo>
                    <a:pt x="21600" y="3612"/>
                    <a:pt x="21598" y="7206"/>
                    <a:pt x="21595" y="10800"/>
                  </a:cubicBezTo>
                  <a:cubicBezTo>
                    <a:pt x="21593" y="14394"/>
                    <a:pt x="21590" y="17988"/>
                    <a:pt x="21595" y="21600"/>
                  </a:cubicBezTo>
                  <a:lnTo>
                    <a:pt x="0" y="21600"/>
                  </a:lnTo>
                  <a:lnTo>
                    <a:pt x="13776" y="93"/>
                  </a:lnTo>
                  <a:lnTo>
                    <a:pt x="21595" y="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>
              <a:noFil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6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58973" cy="10209176"/>
            </a:xfrm>
            <a:prstGeom prst="rect">
              <a:avLst/>
            </a:prstGeom>
            <a:effectLst/>
          </p:spPr>
        </p:pic>
      </p:grpSp>
      <p:sp>
        <p:nvSpPr>
          <p:cNvPr id="172" name="Shape 172"/>
          <p:cNvSpPr/>
          <p:nvPr>
            <p:ph type="title" idx="4294967295"/>
          </p:nvPr>
        </p:nvSpPr>
        <p:spPr>
          <a:xfrm>
            <a:off x="1498288" y="221529"/>
            <a:ext cx="5730164" cy="5493118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lnSpc>
                <a:spcPct val="80000"/>
              </a:lnSpc>
              <a:defRPr b="1" cap="all" sz="6000">
                <a:solidFill>
                  <a:srgbClr val="5C5C5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LONG-SHORT TERM MEMORY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5-29 at 15.30.14.png"/>
          <p:cNvPicPr>
            <a:picLocks noChangeAspect="1"/>
          </p:cNvPicPr>
          <p:nvPr/>
        </p:nvPicPr>
        <p:blipFill>
          <a:blip r:embed="rId2">
            <a:extLst/>
          </a:blip>
          <a:srcRect l="236" t="0" r="809" b="0"/>
          <a:stretch>
            <a:fillRect/>
          </a:stretch>
        </p:blipFill>
        <p:spPr>
          <a:xfrm>
            <a:off x="233164" y="1232297"/>
            <a:ext cx="12564038" cy="728914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53496" y="9386878"/>
            <a:ext cx="1218366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spcBef>
                <a:spcPts val="1200"/>
              </a:spcBef>
              <a:defRPr sz="1600">
                <a:solidFill>
                  <a:srgbClr val="424242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Figure from, LSTM-in-LSTM for generating long descriptions of images — Jun Song, Siliang Tang, Jun Xiao, Fei Wu, and Zhongfei (Mark) Zhang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l"/>
      </p:transition>
    </mc:Choice>
    <mc:Fallback>
      <p:transition spd="fast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